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7" r:id="rId7"/>
    <p:sldId id="266" r:id="rId8"/>
    <p:sldId id="261" r:id="rId9"/>
    <p:sldId id="262" r:id="rId10"/>
    <p:sldId id="264" r:id="rId11"/>
    <p:sldId id="263" r:id="rId12"/>
    <p:sldId id="268" r:id="rId13"/>
    <p:sldId id="269" r:id="rId14"/>
    <p:sldId id="270" r:id="rId15"/>
    <p:sldId id="271" r:id="rId16"/>
    <p:sldId id="275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6AEF0-D8F1-448F-A4F4-570AF3BA4E7D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59211F-DA02-4AD7-9F27-B1A4D3585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823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59211F-DA02-4AD7-9F27-B1A4D358569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326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6" descr="S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 rot="5400000">
              <a:off x="3739196" y="525780"/>
              <a:ext cx="1664208" cy="612648"/>
            </a:xfrm>
            <a:prstGeom prst="rect">
              <a:avLst/>
            </a:prstGeom>
          </p:spPr>
        </p:pic>
        <p:pic>
          <p:nvPicPr>
            <p:cNvPr id="14" name="Picture 13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 rot="5400000">
              <a:off x="3739196" y="5719572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B4C1E762-0152-4886-BC9A-5A0777D1B028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D9570134-09F7-4B40-8452-E4F6DC98678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8011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E762-0152-4886-BC9A-5A0777D1B028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70134-09F7-4B40-8452-E4F6DC9867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142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E762-0152-4886-BC9A-5A0777D1B028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70134-09F7-4B40-8452-E4F6DC98678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5845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E762-0152-4886-BC9A-5A0777D1B028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70134-09F7-4B40-8452-E4F6DC9867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259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E762-0152-4886-BC9A-5A0777D1B028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70134-09F7-4B40-8452-E4F6DC98678F}" type="slidenum">
              <a:rPr lang="en-US" smtClean="0"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6919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E762-0152-4886-BC9A-5A0777D1B028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70134-09F7-4B40-8452-E4F6DC98678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1707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E762-0152-4886-BC9A-5A0777D1B028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70134-09F7-4B40-8452-E4F6DC9867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922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E762-0152-4886-BC9A-5A0777D1B028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70134-09F7-4B40-8452-E4F6DC98678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0434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70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E762-0152-4886-BC9A-5A0777D1B028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70134-09F7-4B40-8452-E4F6DC9867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744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E762-0152-4886-BC9A-5A0777D1B028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70134-09F7-4B40-8452-E4F6DC9867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867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E762-0152-4886-BC9A-5A0777D1B028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70134-09F7-4B40-8452-E4F6DC98678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0714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E762-0152-4886-BC9A-5A0777D1B028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70134-09F7-4B40-8452-E4F6DC98678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95092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E762-0152-4886-BC9A-5A0777D1B028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70134-09F7-4B40-8452-E4F6DC9867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5233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E762-0152-4886-BC9A-5A0777D1B028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70134-09F7-4B40-8452-E4F6DC98678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87553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E762-0152-4886-BC9A-5A0777D1B028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70134-09F7-4B40-8452-E4F6DC98678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43039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E762-0152-4886-BC9A-5A0777D1B028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70134-09F7-4B40-8452-E4F6DC98678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41784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E762-0152-4886-BC9A-5A0777D1B028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70134-09F7-4B40-8452-E4F6DC98678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9294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6858001"/>
            <a:chOff x="0" y="0"/>
            <a:chExt cx="9144000" cy="6858001"/>
          </a:xfrm>
        </p:grpSpPr>
        <p:pic>
          <p:nvPicPr>
            <p:cNvPr id="8" name="Picture 7" descr="S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 rot="5400000">
              <a:off x="4221675" y="39689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 rot="5400000">
              <a:off x="4221675" y="6211888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4C1E762-0152-4886-BC9A-5A0777D1B028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9570134-09F7-4B40-8452-E4F6DC9867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717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4600" y="4876800"/>
            <a:ext cx="4267200" cy="221599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13800" b="1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9600" b="1" dirty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11"/>
          <a:stretch/>
        </p:blipFill>
        <p:spPr>
          <a:xfrm rot="10800000">
            <a:off x="1371600" y="304800"/>
            <a:ext cx="6781213" cy="5087646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</p:spTree>
    <p:extLst>
      <p:ext uri="{BB962C8B-B14F-4D97-AF65-F5344CB8AC3E}">
        <p14:creationId xmlns:p14="http://schemas.microsoft.com/office/powerpoint/2010/main" val="1335251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13234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Below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bn-BD" sz="8000" b="1" dirty="0" smtClean="0">
                <a:latin typeface="NikoshBAN" pitchFamily="2" charset="0"/>
                <a:cs typeface="NikoshBAN" pitchFamily="2" charset="0"/>
              </a:rPr>
              <a:t>শিক্ষক পরিচিতিঃ</a:t>
            </a:r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905000"/>
            <a:ext cx="9144000" cy="4339650"/>
          </a:xfrm>
          <a:prstGeom prst="rect">
            <a:avLst/>
          </a:prstGeom>
          <a:solidFill>
            <a:srgbClr val="00B0F0"/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bliqueTopLef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মোঃ রবিউল ইসলাম, আইডি নং-০৩</a:t>
            </a:r>
            <a:endParaRPr lang="en-US" sz="3600" b="1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সহকারী শিক্ষক (গণিত ও সাধারণ বিজ্ঞান)</a:t>
            </a:r>
            <a:endParaRPr lang="bn-BD" sz="4400" b="1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গুজিশহর উচ্চ বিদ্যালয় </a:t>
            </a:r>
            <a:endParaRPr lang="bn-BD" sz="3600" b="1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নিয়ামতপুর, নওগাঁ ।</a:t>
            </a:r>
            <a:endParaRPr lang="bn-BD" sz="3600" b="1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মোবাইল নম্বরঃ ০১৭৩০৯৩৩২৪৩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571500" indent="-571500">
              <a:buFont typeface="Wingdings" pitchFamily="2" charset="2"/>
              <a:buChar char="Ø"/>
            </a:pPr>
            <a:endParaRPr lang="bn-BD" sz="3600" b="1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03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87" y="152400"/>
            <a:ext cx="9144000" cy="14465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800" b="1" dirty="0" smtClean="0"/>
              <a:t>পাঠ পরিচিতি</a:t>
            </a:r>
            <a:r>
              <a:rPr lang="bn-BD" sz="7200" b="1" dirty="0" smtClean="0"/>
              <a:t> </a:t>
            </a:r>
            <a:endParaRPr lang="en-US" sz="7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687" y="1905000"/>
            <a:ext cx="9144000" cy="4708981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dist="50800" dir="5400000" algn="ctr" rotWithShape="0">
              <a:srgbClr val="000000">
                <a:alpha val="43137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bn-BD" sz="6000" b="1" dirty="0" smtClean="0"/>
              <a:t>শ্রেণিঃ নবম</a:t>
            </a:r>
          </a:p>
          <a:p>
            <a:r>
              <a:rPr lang="bn-BD" sz="6000" b="1" dirty="0" smtClean="0"/>
              <a:t>বিষয়ঃ পদার্থ বিজ্ঞান  </a:t>
            </a:r>
            <a:endParaRPr lang="en-US" sz="6000" b="1" dirty="0" smtClean="0"/>
          </a:p>
          <a:p>
            <a:r>
              <a:rPr lang="bn-BD" sz="6000" b="1" dirty="0" smtClean="0"/>
              <a:t>পাঠঃ ৩য় অধ্যায় </a:t>
            </a:r>
          </a:p>
          <a:p>
            <a:r>
              <a:rPr lang="bn-BD" sz="6000" b="1" dirty="0" smtClean="0"/>
              <a:t>সময়ঃ ৫০ মিনিট</a:t>
            </a:r>
          </a:p>
          <a:p>
            <a:r>
              <a:rPr lang="bn-BD" sz="6000" b="1" dirty="0" smtClean="0"/>
              <a:t>তারিখঃ ২০-০১-২০১৪ 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380329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28" y="596378"/>
            <a:ext cx="3774743" cy="283105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659357"/>
            <a:ext cx="3810000" cy="2705100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115" y="3886200"/>
            <a:ext cx="4038600" cy="2667000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867674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85900" y="609600"/>
            <a:ext cx="6096000" cy="144655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পাঠ শিরোনাম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7800" y="4191000"/>
            <a:ext cx="6172200" cy="1569660"/>
          </a:xfrm>
          <a:prstGeom prst="rect">
            <a:avLst/>
          </a:prstGeom>
          <a:solidFill>
            <a:schemeClr val="bg2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9600" b="1" dirty="0" smtClean="0">
                <a:solidFill>
                  <a:srgbClr val="7030A0"/>
                </a:solidFill>
                <a:latin typeface="NikoshLightBAN" pitchFamily="2" charset="0"/>
                <a:cs typeface="NikoshLightBAN" pitchFamily="2" charset="0"/>
              </a:rPr>
              <a:t>কাজ</a:t>
            </a:r>
            <a:r>
              <a:rPr lang="bn-BD" sz="8000" b="1" dirty="0" smtClean="0">
                <a:latin typeface="NikoshLightBAN" pitchFamily="2" charset="0"/>
                <a:cs typeface="NikoshLightBAN" pitchFamily="2" charset="0"/>
              </a:rPr>
              <a:t> </a:t>
            </a:r>
            <a:endParaRPr lang="en-US" sz="8000" b="1" dirty="0">
              <a:latin typeface="NikoshLightBAN" pitchFamily="2" charset="0"/>
              <a:cs typeface="NikoshLight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530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" grpId="0" animBg="1"/>
      <p:bldP spid="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146" y="1447800"/>
            <a:ext cx="8915400" cy="5201424"/>
          </a:xfrm>
          <a:prstGeom prst="rect">
            <a:avLst/>
          </a:prstGeom>
          <a:solidFill>
            <a:srgbClr val="0070C0"/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  <a:softEdge rad="127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endParaRPr lang="bn-BD" sz="4400" dirty="0" smtClean="0"/>
          </a:p>
          <a:p>
            <a:pPr marL="571500" indent="-571500">
              <a:buFont typeface="Wingdings" pitchFamily="2" charset="2"/>
              <a:buChar char="v"/>
            </a:pPr>
            <a:r>
              <a:rPr lang="bn-BD" sz="4800" dirty="0" smtClean="0"/>
              <a:t>কাজ কাকে বলে  তা বলতে পারবে।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bn-BD" sz="4800" dirty="0" smtClean="0"/>
              <a:t>বল ও কাজের মধে সম্পর্ক বের করতে পারবে । 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bn-BD" sz="4800" dirty="0" smtClean="0"/>
              <a:t>কাজ বিষয়ক সমস্যা সমাধান করতে পারবে । </a:t>
            </a: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152400"/>
            <a:ext cx="8915400" cy="10156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6000" dirty="0"/>
              <a:t>এই পাঠ শেষে </a:t>
            </a:r>
            <a:r>
              <a:rPr lang="bn-BD" sz="6000" dirty="0" smtClean="0"/>
              <a:t>শিক্ষাথীরাঃ</a:t>
            </a:r>
            <a:endParaRPr lang="bn-BD" sz="6000" dirty="0"/>
          </a:p>
        </p:txBody>
      </p:sp>
    </p:spTree>
    <p:extLst>
      <p:ext uri="{BB962C8B-B14F-4D97-AF65-F5344CB8AC3E}">
        <p14:creationId xmlns:p14="http://schemas.microsoft.com/office/powerpoint/2010/main" val="1866016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decel="10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83683"/>
            <a:ext cx="3643952" cy="233571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ffectLst>
            <a:glow rad="2286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457200"/>
            <a:ext cx="3581400" cy="2362200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505200"/>
            <a:ext cx="3643952" cy="2546660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743" y="3505200"/>
            <a:ext cx="3616657" cy="2546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329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7284" y="3276600"/>
            <a:ext cx="7239001" cy="212365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atin typeface="NikoshLightBAN" pitchFamily="2" charset="0"/>
                <a:cs typeface="NikoshLightBAN" pitchFamily="2" charset="0"/>
              </a:rPr>
              <a:t>    </a:t>
            </a:r>
            <a:r>
              <a:rPr lang="bn-BD" sz="6600" dirty="0" smtClean="0">
                <a:latin typeface="NikoshLightBAN" pitchFamily="2" charset="0"/>
                <a:cs typeface="NikoshLightBAN" pitchFamily="2" charset="0"/>
              </a:rPr>
              <a:t>প্রশ্নঃ কাজ কাকে বলে ?</a:t>
            </a:r>
          </a:p>
          <a:p>
            <a:pPr algn="ctr"/>
            <a:r>
              <a:rPr lang="bn-BD" sz="6600" dirty="0" smtClean="0">
                <a:latin typeface="NikoshLightBAN" pitchFamily="2" charset="0"/>
                <a:cs typeface="NikoshLightBAN" pitchFamily="2" charset="0"/>
              </a:rPr>
              <a:t>         (একক কাজ)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7285" y="609600"/>
            <a:ext cx="7239000" cy="1323439"/>
          </a:xfrm>
          <a:prstGeom prst="rect">
            <a:avLst/>
          </a:prstGeom>
          <a:solidFill>
            <a:schemeClr val="accent2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8000" b="1" dirty="0" smtClean="0"/>
              <a:t>কর্মপত্র-১</a:t>
            </a:r>
            <a:endParaRPr lang="en-US" sz="11500" b="1" dirty="0"/>
          </a:p>
        </p:txBody>
      </p:sp>
    </p:spTree>
    <p:extLst>
      <p:ext uri="{BB962C8B-B14F-4D97-AF65-F5344CB8AC3E}">
        <p14:creationId xmlns:p14="http://schemas.microsoft.com/office/powerpoint/2010/main" val="198462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4" grpId="0" animBg="1"/>
      <p:bldP spid="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667000"/>
            <a:ext cx="8458200" cy="276998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bn-BD" sz="6600" b="1" dirty="0" smtClean="0">
                <a:latin typeface="NikoshLightBAN" pitchFamily="2" charset="0"/>
                <a:cs typeface="NikoshLightBAN" pitchFamily="2" charset="0"/>
              </a:rPr>
              <a:t>কাজঃ</a:t>
            </a:r>
            <a:r>
              <a:rPr lang="bn-BD" sz="5400" dirty="0" smtClean="0">
                <a:latin typeface="NikoshLightBAN" pitchFamily="2" charset="0"/>
                <a:cs typeface="NikoshLightBAN" pitchFamily="2" charset="0"/>
              </a:rPr>
              <a:t> বিজ্ঞানের ভাষায় কাজ হল বল প্রয়োগের ফলে বলের দিকে বস্তু যে দূরত্ব অতিক্রম করে তাকে কাজ বলে । </a:t>
            </a:r>
            <a:endParaRPr lang="en-US" sz="5400" dirty="0"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5000" y="304800"/>
            <a:ext cx="5105400" cy="1107996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latin typeface="NikoshLightBAN" pitchFamily="2" charset="0"/>
                <a:cs typeface="NikoshLightBAN" pitchFamily="2" charset="0"/>
              </a:rPr>
              <a:t>কর্মপত্র-১ এর </a:t>
            </a:r>
            <a:r>
              <a:rPr lang="bn-BD" sz="6600" b="1" dirty="0">
                <a:latin typeface="NikoshLightBAN" pitchFamily="2" charset="0"/>
                <a:cs typeface="NikoshLightBAN" pitchFamily="2" charset="0"/>
              </a:rPr>
              <a:t>উত্তর</a:t>
            </a:r>
            <a:r>
              <a:rPr lang="bn-BD" sz="4800" b="1" dirty="0">
                <a:latin typeface="NikoshLightBAN" pitchFamily="2" charset="0"/>
                <a:cs typeface="NikoshLightBAN" pitchFamily="2" charset="0"/>
              </a:rPr>
              <a:t> </a:t>
            </a:r>
            <a:r>
              <a:rPr lang="bn-BD" sz="4800" b="1" dirty="0" smtClean="0">
                <a:latin typeface="NikoshLightBAN" pitchFamily="2" charset="0"/>
                <a:cs typeface="NikoshLightBAN" pitchFamily="2" charset="0"/>
              </a:rPr>
              <a:t> </a:t>
            </a:r>
            <a:endParaRPr lang="bn-BD" sz="4800" b="1" dirty="0">
              <a:latin typeface="NikoshLightBAN" pitchFamily="2" charset="0"/>
              <a:cs typeface="NikoshLight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04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57200" y="838200"/>
                <a:ext cx="8381999" cy="4708981"/>
              </a:xfrm>
              <a:prstGeom prst="rect">
                <a:avLst/>
              </a:prstGeom>
              <a:solidFill>
                <a:srgbClr val="00B0F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txBody>
              <a:bodyPr wrap="square" rtlCol="0">
                <a:spAutoFit/>
              </a:bodyPr>
              <a:lstStyle/>
              <a:p>
                <a:r>
                  <a:rPr lang="bn-BD" sz="6000" dirty="0" smtClean="0"/>
                  <a:t>কাজ= বল </a:t>
                </a:r>
                <a:r>
                  <a:rPr lang="en-US" sz="6000" dirty="0" smtClean="0"/>
                  <a:t>×</a:t>
                </a:r>
                <a:endParaRPr lang="bn-BD" sz="6000" dirty="0" smtClean="0"/>
              </a:p>
              <a:p>
                <a:r>
                  <a:rPr lang="bn-BD" sz="6000" dirty="0" smtClean="0"/>
                  <a:t>বল=ভর</a:t>
                </a:r>
                <a:r>
                  <a:rPr lang="en-US" sz="6000" dirty="0" smtClean="0"/>
                  <a:t>×</a:t>
                </a:r>
              </a:p>
              <a:p>
                <a:r>
                  <a:rPr lang="bn-BD" sz="6000" dirty="0" smtClean="0"/>
                  <a:t>কাজ=</a:t>
                </a:r>
                <a:endParaRPr lang="en-US" sz="6000" dirty="0" smtClean="0"/>
              </a:p>
              <a:p>
                <a:endParaRPr lang="en-US" sz="6000" dirty="0" smtClean="0"/>
              </a:p>
              <a:p>
                <a:r>
                  <a:rPr lang="en-US" sz="6000" dirty="0" smtClean="0"/>
                  <a:t>W=M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6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6000" b="0" i="0" smtClean="0">
                            <a:latin typeface="Cambria Math" panose="02040503050406030204" pitchFamily="18" charset="0"/>
                          </a:rPr>
                          <m:t>L</m:t>
                        </m:r>
                      </m:e>
                      <m:sup>
                        <m:r>
                          <a:rPr lang="en-US" sz="60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60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6000" b="0" i="0" dirty="0" smtClean="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p>
                        <m:r>
                          <a:rPr lang="en-US" sz="6000" b="0" i="0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6000" b="0" i="0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6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838200"/>
                <a:ext cx="8381999" cy="4708981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>
            <a:off x="3810000" y="2438400"/>
            <a:ext cx="2514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800600" y="1524000"/>
            <a:ext cx="2209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048000" y="3276600"/>
            <a:ext cx="2857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274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2362200"/>
            <a:ext cx="8153400" cy="38472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endParaRPr lang="bn-BD" sz="4400" dirty="0" smtClean="0"/>
          </a:p>
          <a:p>
            <a:r>
              <a:rPr lang="bn-BD" sz="4000" dirty="0" smtClean="0"/>
              <a:t>প্রশ্নঃ একজন লোক একটি ইটের উপর </a:t>
            </a:r>
            <a:r>
              <a:rPr lang="en-US" sz="4000" dirty="0" smtClean="0"/>
              <a:t>1N </a:t>
            </a:r>
            <a:r>
              <a:rPr lang="bn-BD" sz="4000" dirty="0" smtClean="0"/>
              <a:t>বল প্রয়োগ করাই </a:t>
            </a:r>
            <a:r>
              <a:rPr lang="bn-BD" sz="4000" dirty="0" smtClean="0">
                <a:latin typeface="Times New Roman" panose="02020603050405020304" pitchFamily="18" charset="0"/>
              </a:rPr>
              <a:t>১০মিটার সরণ হল তাহলে কাজ এর পরিমান বের কর ?          </a:t>
            </a:r>
          </a:p>
          <a:p>
            <a:r>
              <a:rPr lang="bn-BD" sz="4000" dirty="0">
                <a:latin typeface="Times New Roman" panose="02020603050405020304" pitchFamily="18" charset="0"/>
              </a:rPr>
              <a:t> </a:t>
            </a:r>
            <a:r>
              <a:rPr lang="bn-BD" sz="4000" dirty="0" smtClean="0">
                <a:latin typeface="Times New Roman" panose="02020603050405020304" pitchFamily="18" charset="0"/>
              </a:rPr>
              <a:t>                    </a:t>
            </a:r>
            <a:r>
              <a:rPr lang="bn-BD" sz="3600" dirty="0" smtClean="0">
                <a:latin typeface="Times New Roman" panose="02020603050405020304" pitchFamily="18" charset="0"/>
              </a:rPr>
              <a:t>(জোড়ায় কাজ</a:t>
            </a:r>
            <a:r>
              <a:rPr lang="bn-BD" sz="4000" dirty="0" smtClean="0">
                <a:latin typeface="Times New Roman" panose="02020603050405020304" pitchFamily="18" charset="0"/>
              </a:rPr>
              <a:t>)</a:t>
            </a:r>
            <a:endParaRPr lang="en-US" sz="4000" dirty="0"/>
          </a:p>
        </p:txBody>
      </p:sp>
      <p:sp>
        <p:nvSpPr>
          <p:cNvPr id="5" name="Rectangle 4"/>
          <p:cNvSpPr/>
          <p:nvPr/>
        </p:nvSpPr>
        <p:spPr>
          <a:xfrm>
            <a:off x="1905000" y="304800"/>
            <a:ext cx="5715000" cy="12003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/>
            <a:r>
              <a:rPr lang="bn-BD" sz="7200" b="1" dirty="0" smtClean="0"/>
              <a:t>কর্মপত্র-২</a:t>
            </a: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22575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5" grpId="0" animBg="1"/>
      <p:bldP spid="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1981200"/>
            <a:ext cx="5867400" cy="34163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bn-BD" sz="3600" b="1" dirty="0" smtClean="0"/>
              <a:t>আমরা জানি</a:t>
            </a:r>
            <a:r>
              <a:rPr lang="bn-BD" sz="3600" dirty="0" smtClean="0"/>
              <a:t>,</a:t>
            </a:r>
            <a:endParaRPr lang="en-US" sz="3600" dirty="0" smtClean="0"/>
          </a:p>
          <a:p>
            <a:pPr algn="ctr"/>
            <a:endParaRPr lang="bn-BD" sz="3600" dirty="0" smtClean="0"/>
          </a:p>
          <a:p>
            <a:r>
              <a:rPr lang="bn-BD" sz="3600" dirty="0"/>
              <a:t> </a:t>
            </a:r>
            <a:r>
              <a:rPr lang="bn-BD" sz="3600" dirty="0" smtClean="0"/>
              <a:t>            কাজ=বল</a:t>
            </a:r>
            <a:r>
              <a:rPr lang="en-US" sz="3600" dirty="0" smtClean="0"/>
              <a:t>×</a:t>
            </a:r>
            <a:r>
              <a:rPr lang="bn-BD" sz="3600" dirty="0" smtClean="0"/>
              <a:t> সরণ</a:t>
            </a:r>
          </a:p>
          <a:p>
            <a:r>
              <a:rPr lang="bn-BD" sz="3600" dirty="0"/>
              <a:t> </a:t>
            </a:r>
            <a:r>
              <a:rPr lang="bn-BD" sz="3600" dirty="0" smtClean="0"/>
              <a:t>              </a:t>
            </a:r>
            <a:r>
              <a:rPr lang="en-US" sz="3600" dirty="0" smtClean="0"/>
              <a:t>W=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600" dirty="0" smtClean="0"/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600" dirty="0" smtClean="0"/>
              <a:t>×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m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bn-BD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=10 Nm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bn-BD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=10 J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1524000" y="304800"/>
            <a:ext cx="5867400" cy="110799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outerShdw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/>
            <a:r>
              <a:rPr lang="bn-BD" sz="6600" b="1" dirty="0" smtClean="0">
                <a:latin typeface="NikoshLightBAN" pitchFamily="2" charset="0"/>
                <a:cs typeface="NikoshLightBAN" pitchFamily="2" charset="0"/>
              </a:rPr>
              <a:t>কর্মপত্র-২  </a:t>
            </a:r>
            <a:r>
              <a:rPr lang="bn-BD" sz="6600" b="1" dirty="0">
                <a:latin typeface="NikoshLightBAN" pitchFamily="2" charset="0"/>
                <a:cs typeface="NikoshLightBAN" pitchFamily="2" charset="0"/>
              </a:rPr>
              <a:t>এর উত্তর  </a:t>
            </a:r>
          </a:p>
        </p:txBody>
      </p:sp>
    </p:spTree>
    <p:extLst>
      <p:ext uri="{BB962C8B-B14F-4D97-AF65-F5344CB8AC3E}">
        <p14:creationId xmlns:p14="http://schemas.microsoft.com/office/powerpoint/2010/main" val="3980074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4" grpId="0" animBg="1"/>
      <p:bldP spid="4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1600"/>
            <a:ext cx="9067800" cy="4154984"/>
          </a:xfrm>
          <a:prstGeom prst="rect">
            <a:avLst/>
          </a:prstGeom>
          <a:solidFill>
            <a:schemeClr val="bg2">
              <a:lumMod val="90000"/>
            </a:schemeClr>
          </a:solidFill>
          <a:effectLst>
            <a:glow rad="228600">
              <a:schemeClr val="accent6">
                <a:satMod val="175000"/>
                <a:alpha val="40000"/>
              </a:schemeClr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just"/>
            <a:r>
              <a:rPr lang="bn-BD" sz="4400" b="1" dirty="0" smtClean="0">
                <a:latin typeface="+mj-lt"/>
              </a:rPr>
              <a:t>জুলঃ</a:t>
            </a:r>
            <a:r>
              <a:rPr lang="bn-BD" sz="4400" dirty="0" smtClean="0">
                <a:latin typeface="+mj-lt"/>
              </a:rPr>
              <a:t> কাজের একককে জুল বলা হয় । জুল কে</a:t>
            </a:r>
            <a:r>
              <a:rPr lang="bn-BD" sz="4400" dirty="0">
                <a:latin typeface="+mj-lt"/>
              </a:rPr>
              <a:t> </a:t>
            </a:r>
            <a:r>
              <a:rPr lang="en-US" sz="4400" dirty="0" smtClean="0">
                <a:latin typeface="+mj-lt"/>
              </a:rPr>
              <a:t>J</a:t>
            </a:r>
            <a:r>
              <a:rPr lang="bn-BD" sz="4400" dirty="0" smtClean="0">
                <a:latin typeface="+mj-lt"/>
              </a:rPr>
              <a:t> দারা প্রকাশ করা হয় । কোন বস্তুর উপর </a:t>
            </a:r>
            <a:r>
              <a:rPr lang="en-US" sz="4400" dirty="0" smtClean="0">
                <a:latin typeface="+mj-lt"/>
              </a:rPr>
              <a:t>1 N</a:t>
            </a:r>
            <a:r>
              <a:rPr lang="bn-BD" sz="4400" dirty="0" smtClean="0">
                <a:latin typeface="+mj-lt"/>
              </a:rPr>
              <a:t> বল প্রয়োগের ফলে যদি বস্তুটির বলের দিকে এক মিটার সরণ হয় তবে সম্পন্ন কাজের পরিমানকে এক জুল বলে </a:t>
            </a:r>
            <a:endParaRPr lang="en-US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62550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95600"/>
            <a:ext cx="9143999" cy="193899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just"/>
            <a:r>
              <a:rPr lang="bn-BD" sz="4000" dirty="0" smtClean="0"/>
              <a:t>প্রশ্নঃ </a:t>
            </a:r>
            <a:r>
              <a:rPr lang="en-US" sz="4000" dirty="0" smtClean="0"/>
              <a:t>70 </a:t>
            </a:r>
            <a:r>
              <a:rPr lang="bn-BD" sz="4000" dirty="0" smtClean="0"/>
              <a:t>কেজি ভরের এক ব্যক্তি ২০০মিটার উচু পাহাড়ে আরোহন করলে তিনি কত কাজ করবেন ?</a:t>
            </a:r>
            <a:endParaRPr lang="en-US" sz="4000" dirty="0"/>
          </a:p>
        </p:txBody>
      </p:sp>
      <p:sp>
        <p:nvSpPr>
          <p:cNvPr id="3" name="Rectangle 2"/>
          <p:cNvSpPr/>
          <p:nvPr/>
        </p:nvSpPr>
        <p:spPr>
          <a:xfrm>
            <a:off x="2362199" y="457200"/>
            <a:ext cx="4419600" cy="132343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/>
            <a:r>
              <a:rPr lang="bn-BD" sz="8000" b="1" dirty="0" smtClean="0"/>
              <a:t>কর্মপত্র-৩</a:t>
            </a:r>
            <a:r>
              <a:rPr lang="bn-BD" sz="4800" b="1" dirty="0" smtClean="0"/>
              <a:t> 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127226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04800" y="2248468"/>
                <a:ext cx="5831006" cy="3493264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 smtClean="0"/>
                  <a:t> </a:t>
                </a:r>
                <a:r>
                  <a:rPr lang="bn-BD" sz="4400" dirty="0" smtClean="0"/>
                  <a:t>আমরা জানি,              </a:t>
                </a:r>
              </a:p>
              <a:p>
                <a:r>
                  <a:rPr lang="bn-BD" sz="4400" dirty="0"/>
                  <a:t> </a:t>
                </a:r>
                <a:r>
                  <a:rPr lang="bn-BD" sz="4400" dirty="0" smtClean="0"/>
                  <a:t>     </a:t>
                </a:r>
                <a:r>
                  <a:rPr lang="en-US" sz="4400" dirty="0" smtClean="0"/>
                  <a:t>W= </a:t>
                </a:r>
                <a:r>
                  <a:rPr lang="en-US" sz="4400" dirty="0" err="1" smtClean="0"/>
                  <a:t>Fs</a:t>
                </a:r>
                <a:endParaRPr lang="en-US" sz="4400" dirty="0" smtClean="0"/>
              </a:p>
              <a:p>
                <a:r>
                  <a:rPr lang="en-US" sz="4400" dirty="0"/>
                  <a:t> </a:t>
                </a:r>
                <a:r>
                  <a:rPr lang="en-US" sz="4400" dirty="0" smtClean="0"/>
                  <a:t>            = 686 N×200 m</a:t>
                </a:r>
              </a:p>
              <a:p>
                <a:r>
                  <a:rPr lang="en-US" sz="4400" dirty="0"/>
                  <a:t> </a:t>
                </a:r>
                <a:r>
                  <a:rPr lang="en-US" sz="4400" dirty="0" smtClean="0"/>
                  <a:t>            =1.372×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400" b="0" i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4400" b="0" i="0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m:rPr>
                        <m:sty m:val="p"/>
                      </m:rPr>
                      <a:rPr lang="en-US" sz="4400" b="0" i="0" smtClean="0">
                        <a:latin typeface="Cambria Math" panose="02040503050406030204" pitchFamily="18" charset="0"/>
                      </a:rPr>
                      <m:t>Nm</m:t>
                    </m:r>
                  </m:oMath>
                </a14:m>
                <a:endParaRPr lang="en-US" sz="4400" dirty="0" smtClean="0"/>
              </a:p>
              <a:p>
                <a:r>
                  <a:rPr lang="en-US" sz="4400" dirty="0"/>
                  <a:t> </a:t>
                </a:r>
                <a:r>
                  <a:rPr lang="en-US" sz="4400" dirty="0" smtClean="0"/>
                  <a:t>            =1.372×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40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440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US" sz="4400" dirty="0" smtClean="0"/>
                  <a:t>J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2248468"/>
                <a:ext cx="5831006" cy="349326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273421" y="2248468"/>
                <a:ext cx="2895600" cy="4401205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wrap="square" rtlCol="0">
                <a:spAutoFit/>
              </a:bodyPr>
              <a:lstStyle/>
              <a:p>
                <a:endParaRPr lang="bn-BD" sz="2800" dirty="0" smtClean="0"/>
              </a:p>
              <a:p>
                <a:r>
                  <a:rPr lang="bn-BD" sz="2800" dirty="0" smtClean="0"/>
                  <a:t>এখানে,</a:t>
                </a:r>
              </a:p>
              <a:p>
                <a:r>
                  <a:rPr lang="bn-BD" sz="2800" dirty="0" smtClean="0"/>
                  <a:t>ভর,</a:t>
                </a:r>
                <a:r>
                  <a:rPr lang="en-US" sz="2800" dirty="0" smtClean="0"/>
                  <a:t> m=70kg</a:t>
                </a:r>
                <a:endParaRPr lang="en-US" sz="2800" dirty="0"/>
              </a:p>
              <a:p>
                <a:r>
                  <a:rPr lang="bn-BD" sz="2800" dirty="0" smtClean="0"/>
                  <a:t>বল,</a:t>
                </a:r>
                <a:r>
                  <a:rPr lang="en-US" sz="2800" dirty="0" smtClean="0"/>
                  <a:t>F</a:t>
                </a:r>
                <a:r>
                  <a:rPr lang="bn-BD" sz="2800" dirty="0" smtClean="0"/>
                  <a:t>=ব্যক্তির ওজন</a:t>
                </a:r>
              </a:p>
              <a:p>
                <a:r>
                  <a:rPr lang="bn-BD" sz="2800" dirty="0" smtClean="0"/>
                  <a:t>=৭০</a:t>
                </a:r>
                <a:r>
                  <a:rPr lang="en-US" sz="2800" dirty="0" smtClean="0"/>
                  <a:t>kg×9.8m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800" dirty="0" smtClean="0"/>
              </a:p>
              <a:p>
                <a:r>
                  <a:rPr lang="bn-BD" sz="2800" dirty="0" smtClean="0"/>
                  <a:t> =</a:t>
                </a:r>
                <a:r>
                  <a:rPr lang="en-US" sz="2800" dirty="0" smtClean="0"/>
                  <a:t>686N</a:t>
                </a:r>
              </a:p>
              <a:p>
                <a:r>
                  <a:rPr lang="bn-BD" sz="2800" dirty="0" smtClean="0"/>
                  <a:t>সরণ,</a:t>
                </a:r>
                <a:r>
                  <a:rPr lang="en-US" sz="2800" dirty="0" smtClean="0"/>
                  <a:t>S=200m</a:t>
                </a:r>
              </a:p>
              <a:p>
                <a:r>
                  <a:rPr lang="bn-BD" sz="2800" dirty="0" smtClean="0"/>
                  <a:t>কাজ,</a:t>
                </a:r>
                <a:r>
                  <a:rPr lang="en-US" sz="2800" dirty="0" smtClean="0"/>
                  <a:t>W=?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3421" y="2248468"/>
                <a:ext cx="2895600" cy="440120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 flipH="1">
            <a:off x="6086901" y="304800"/>
            <a:ext cx="9099" cy="63689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219200" y="346509"/>
            <a:ext cx="6781800" cy="132343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8000" b="1" dirty="0" smtClean="0">
                <a:latin typeface="NikoshLightBAN" pitchFamily="2" charset="0"/>
                <a:cs typeface="NikoshLightBAN" pitchFamily="2" charset="0"/>
              </a:rPr>
              <a:t>কর্মপত্র-৩ এর </a:t>
            </a:r>
            <a:r>
              <a:rPr lang="bn-BD" sz="8000" b="1" dirty="0">
                <a:latin typeface="NikoshLightBAN" pitchFamily="2" charset="0"/>
                <a:cs typeface="NikoshLightBAN" pitchFamily="2" charset="0"/>
              </a:rPr>
              <a:t>উত্তর  </a:t>
            </a:r>
          </a:p>
        </p:txBody>
      </p:sp>
    </p:spTree>
    <p:extLst>
      <p:ext uri="{BB962C8B-B14F-4D97-AF65-F5344CB8AC3E}">
        <p14:creationId xmlns:p14="http://schemas.microsoft.com/office/powerpoint/2010/main" val="2419621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decel="10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4" grpId="0" animBg="1"/>
      <p:bldP spid="4" grpId="1" animBg="1"/>
      <p:bldP spid="3" grpId="0" animBg="1"/>
      <p:bldP spid="3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6325" y="2164269"/>
            <a:ext cx="8534400" cy="1200329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১। কাজের একক কোনটি</a:t>
            </a:r>
          </a:p>
          <a:p>
            <a:r>
              <a:rPr lang="bn-BD" sz="3600" dirty="0" smtClean="0"/>
              <a:t>ক)নিউটন খ)ওয়াট গ)মিটার ঘ)জুল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3886200"/>
            <a:ext cx="8534400" cy="193899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২। কাজ=?</a:t>
            </a:r>
          </a:p>
          <a:p>
            <a:r>
              <a:rPr lang="bn-BD" sz="4000" dirty="0" smtClean="0"/>
              <a:t>ক)বল</a:t>
            </a:r>
            <a:r>
              <a:rPr lang="en-US" sz="4000" dirty="0" smtClean="0"/>
              <a:t>×</a:t>
            </a:r>
            <a:r>
              <a:rPr lang="bn-BD" sz="4000" dirty="0" smtClean="0"/>
              <a:t>সরণ      খ)ভর</a:t>
            </a:r>
            <a:r>
              <a:rPr lang="en-US" sz="4000" dirty="0" smtClean="0"/>
              <a:t>×</a:t>
            </a:r>
            <a:r>
              <a:rPr lang="bn-BD" sz="4000" dirty="0" smtClean="0"/>
              <a:t>সরণ গ)বল+সরণ      ঘ)ভর+সরন</a:t>
            </a: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2133600" y="148070"/>
            <a:ext cx="4343400" cy="1569660"/>
          </a:xfrm>
          <a:prstGeom prst="rect">
            <a:avLst/>
          </a:prstGeom>
          <a:solidFill>
            <a:schemeClr val="accent2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9600" b="1" dirty="0"/>
              <a:t>মূল্যায়ন</a:t>
            </a:r>
            <a:r>
              <a:rPr lang="bn-BD" sz="3200" b="1" dirty="0"/>
              <a:t> 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087752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1981200"/>
            <a:ext cx="8991600" cy="46474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endParaRPr lang="bn-BD" sz="4000" b="1" dirty="0" smtClean="0"/>
          </a:p>
          <a:p>
            <a:r>
              <a:rPr lang="bn-BD" sz="3200" dirty="0" smtClean="0"/>
              <a:t>প্রশ্নঃ ৪০কেজি ভরের এক বালক সিড়ি দিয়ে ১২ সেঃ ছাদে উঠে । সিড়িতে ধাপের সঙ্খা ২০টি এবং প্রতিটি ধাপের উচ্চতা ২০ সেঃমিঃ। </a:t>
            </a:r>
          </a:p>
          <a:p>
            <a:endParaRPr lang="bn-BD" sz="3200" dirty="0" smtClean="0"/>
          </a:p>
          <a:p>
            <a:r>
              <a:rPr lang="bn-BD" sz="3200" dirty="0" smtClean="0"/>
              <a:t>ক) বালকের ওজন কত?</a:t>
            </a:r>
          </a:p>
          <a:p>
            <a:r>
              <a:rPr lang="bn-BD" sz="3200" dirty="0" smtClean="0"/>
              <a:t>খ) বালকটি মোট কত উচ্চতায় আরোহন করেছিল?</a:t>
            </a:r>
          </a:p>
          <a:p>
            <a:r>
              <a:rPr lang="bn-BD" sz="3200" dirty="0" smtClean="0"/>
              <a:t>গ) ছাদে উটতে সে কত কাজ করল?</a:t>
            </a:r>
          </a:p>
          <a:p>
            <a:r>
              <a:rPr lang="bn-BD" sz="3200" dirty="0" smtClean="0"/>
              <a:t>ঘ) সিড়ি দিয়ে উঠতে সে কত ক্ষমতা কাজে লাগাল?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7800" y="228600"/>
            <a:ext cx="5486969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8000" b="1" dirty="0"/>
              <a:t>বাড়ির কাজঃ</a:t>
            </a:r>
          </a:p>
        </p:txBody>
      </p:sp>
    </p:spTree>
    <p:extLst>
      <p:ext uri="{BB962C8B-B14F-4D97-AF65-F5344CB8AC3E}">
        <p14:creationId xmlns:p14="http://schemas.microsoft.com/office/powerpoint/2010/main" val="970964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066800"/>
            <a:ext cx="5486400" cy="4419600"/>
          </a:xfrm>
          <a:prstGeom prst="rect">
            <a:avLst/>
          </a:prstGeom>
          <a:solidFill>
            <a:schemeClr val="accent2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810000" y="4343400"/>
            <a:ext cx="2743200" cy="1015663"/>
          </a:xfrm>
          <a:prstGeom prst="rect">
            <a:avLst/>
          </a:prstGeom>
          <a:solidFill>
            <a:srgbClr val="C0000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/>
              <a:t>ধন্যবাদ 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526475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1385</TotalTime>
  <Words>338</Words>
  <Application>Microsoft Office PowerPoint</Application>
  <PresentationFormat>On-screen Show (4:3)</PresentationFormat>
  <Paragraphs>73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Arial</vt:lpstr>
      <vt:lpstr>Calibri</vt:lpstr>
      <vt:lpstr>Cambria Math</vt:lpstr>
      <vt:lpstr>Garamond</vt:lpstr>
      <vt:lpstr>NikoshBAN</vt:lpstr>
      <vt:lpstr>NikoshLightBAN</vt:lpstr>
      <vt:lpstr>Times New Roman</vt:lpstr>
      <vt:lpstr>Vrinda</vt:lpstr>
      <vt:lpstr>Wingdings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Balatoir High School</dc:creator>
  <cp:lastModifiedBy>Guzishahar High Scho</cp:lastModifiedBy>
  <cp:revision>335</cp:revision>
  <dcterms:created xsi:type="dcterms:W3CDTF">2014-01-14T04:20:01Z</dcterms:created>
  <dcterms:modified xsi:type="dcterms:W3CDTF">2014-01-23T04:28:08Z</dcterms:modified>
</cp:coreProperties>
</file>